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257" r:id="rId2"/>
    <p:sldId id="259" r:id="rId3"/>
    <p:sldId id="260" r:id="rId4"/>
    <p:sldId id="261" r:id="rId5"/>
    <p:sldId id="262" r:id="rId6"/>
    <p:sldId id="265" r:id="rId7"/>
    <p:sldId id="266" r:id="rId8"/>
    <p:sldId id="267" r:id="rId9"/>
    <p:sldId id="269" r:id="rId10"/>
    <p:sldId id="271" r:id="rId11"/>
    <p:sldId id="273" r:id="rId12"/>
    <p:sldId id="278" r:id="rId13"/>
    <p:sldId id="279" r:id="rId14"/>
    <p:sldId id="287" r:id="rId15"/>
    <p:sldId id="289" r:id="rId16"/>
    <p:sldId id="291" r:id="rId17"/>
    <p:sldId id="294" r:id="rId18"/>
  </p:sldIdLst>
  <p:sldSz cx="9144000" cy="6858000" type="screen4x3"/>
  <p:notesSz cx="6858000" cy="99456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472" autoAdjust="0"/>
  </p:normalViewPr>
  <p:slideViewPr>
    <p:cSldViewPr snapToGrid="0" showGuides="1">
      <p:cViewPr varScale="1">
        <p:scale>
          <a:sx n="63" d="100"/>
          <a:sy n="63" d="100"/>
        </p:scale>
        <p:origin x="94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6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F03BE5-BABE-441D-8BE1-5B41CE78C7DE}" type="datetimeFigureOut">
              <a:rPr kumimoji="1" lang="ja-JP" altLang="en-US" smtClean="0"/>
              <a:t>2021/10/1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8C884-9CBB-43F1-98A1-19F7B6541C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71890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90169D-3B89-45A8-9C66-02CD3D1DD478}" type="datetimeFigureOut">
              <a:rPr kumimoji="1" lang="ja-JP" altLang="en-US" smtClean="0"/>
              <a:t>2021/10/1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43013"/>
            <a:ext cx="447675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2A0604-1E6D-41E7-AC4F-4CEEDA2874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3659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60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F75D3-393E-4759-8A39-B6CA087E2217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50833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sz="16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F75D3-393E-4759-8A39-B6CA087E2217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70853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sz="1600" dirty="0" smtClean="0"/>
              <a:t>　</a:t>
            </a:r>
            <a:endParaRPr kumimoji="1" lang="ja-JP" altLang="en-US" sz="16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F75D3-393E-4759-8A39-B6CA087E2217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30179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sz="1600" dirty="0" smtClean="0"/>
              <a:t>　　</a:t>
            </a:r>
            <a:endParaRPr kumimoji="1" lang="ja-JP" altLang="en-US" sz="16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F75D3-393E-4759-8A39-B6CA087E2217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01030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sz="16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F75D3-393E-4759-8A39-B6CA087E2217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99085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sz="1600" dirty="0" smtClean="0"/>
              <a:t>　</a:t>
            </a:r>
            <a:endParaRPr kumimoji="1" lang="ja-JP" altLang="en-US" sz="16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F75D3-393E-4759-8A39-B6CA087E2217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31230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sz="16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F75D3-393E-4759-8A39-B6CA087E2217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4292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sz="1600" dirty="0" smtClean="0"/>
              <a:t>　</a:t>
            </a:r>
            <a:endParaRPr kumimoji="1" lang="ja-JP" altLang="en-US" sz="16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F75D3-393E-4759-8A39-B6CA087E2217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25125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60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F75D3-393E-4759-8A39-B6CA087E2217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9707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sz="1600" dirty="0" smtClean="0"/>
              <a:t>　</a:t>
            </a:r>
            <a:endParaRPr kumimoji="1" lang="ja-JP" altLang="en-US" sz="16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F75D3-393E-4759-8A39-B6CA087E2217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44318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sz="1600" dirty="0" smtClean="0"/>
              <a:t>　</a:t>
            </a:r>
            <a:endParaRPr kumimoji="1" lang="ja-JP" altLang="en-US" sz="16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F75D3-393E-4759-8A39-B6CA087E2217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72723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sz="16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F75D3-393E-4759-8A39-B6CA087E2217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09140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sz="16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F75D3-393E-4759-8A39-B6CA087E2217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02254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sz="1600" dirty="0" smtClean="0"/>
              <a:t>　</a:t>
            </a:r>
            <a:endParaRPr kumimoji="1" lang="ja-JP" altLang="en-US" sz="16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F75D3-393E-4759-8A39-B6CA087E2217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39341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sz="16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F75D3-393E-4759-8A39-B6CA087E2217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0103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F75D3-393E-4759-8A39-B6CA087E2217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72546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dirty="0" smtClean="0"/>
              <a:t>　</a:t>
            </a:r>
            <a:endParaRPr kumimoji="1" lang="ja-JP" altLang="en-US" sz="16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F75D3-393E-4759-8A39-B6CA087E2217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7669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F8566-2410-4D86-8EC1-8BB6943EDDA8}" type="datetimeFigureOut">
              <a:rPr kumimoji="1" lang="ja-JP" altLang="en-US" smtClean="0"/>
              <a:t>2021/10/1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B699B-754C-4D91-B5D7-7D1177D1A6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4990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F8566-2410-4D86-8EC1-8BB6943EDDA8}" type="datetimeFigureOut">
              <a:rPr kumimoji="1" lang="ja-JP" altLang="en-US" smtClean="0"/>
              <a:t>2021/10/1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B699B-754C-4D91-B5D7-7D1177D1A6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1800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F8566-2410-4D86-8EC1-8BB6943EDDA8}" type="datetimeFigureOut">
              <a:rPr kumimoji="1" lang="ja-JP" altLang="en-US" smtClean="0"/>
              <a:t>2021/10/1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B699B-754C-4D91-B5D7-7D1177D1A6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60462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" t="14307" r="1" b="24304"/>
          <a:stretch/>
        </p:blipFill>
        <p:spPr>
          <a:xfrm>
            <a:off x="0" y="581302"/>
            <a:ext cx="9144000" cy="144840"/>
          </a:xfrm>
          <a:prstGeom prst="rect">
            <a:avLst/>
          </a:prstGeom>
        </p:spPr>
      </p:pic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28597" y="116915"/>
            <a:ext cx="2057400" cy="365125"/>
          </a:xfrm>
          <a:prstGeom prst="rect">
            <a:avLst/>
          </a:prstGeom>
        </p:spPr>
        <p:txBody>
          <a:bodyPr/>
          <a:lstStyle>
            <a:lvl1pPr algn="r"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1CD48E43-F814-49EC-A679-0B0A39A0B4F9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95984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F8566-2410-4D86-8EC1-8BB6943EDDA8}" type="datetimeFigureOut">
              <a:rPr kumimoji="1" lang="ja-JP" altLang="en-US" smtClean="0"/>
              <a:t>2021/10/1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B699B-754C-4D91-B5D7-7D1177D1A6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1728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F8566-2410-4D86-8EC1-8BB6943EDDA8}" type="datetimeFigureOut">
              <a:rPr kumimoji="1" lang="ja-JP" altLang="en-US" smtClean="0"/>
              <a:t>2021/10/1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B699B-754C-4D91-B5D7-7D1177D1A6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9833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F8566-2410-4D86-8EC1-8BB6943EDDA8}" type="datetimeFigureOut">
              <a:rPr kumimoji="1" lang="ja-JP" altLang="en-US" smtClean="0"/>
              <a:t>2021/10/1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B699B-754C-4D91-B5D7-7D1177D1A6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991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F8566-2410-4D86-8EC1-8BB6943EDDA8}" type="datetimeFigureOut">
              <a:rPr kumimoji="1" lang="ja-JP" altLang="en-US" smtClean="0"/>
              <a:t>2021/10/1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B699B-754C-4D91-B5D7-7D1177D1A6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7198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F8566-2410-4D86-8EC1-8BB6943EDDA8}" type="datetimeFigureOut">
              <a:rPr kumimoji="1" lang="ja-JP" altLang="en-US" smtClean="0"/>
              <a:t>2021/10/1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B699B-754C-4D91-B5D7-7D1177D1A6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7689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F8566-2410-4D86-8EC1-8BB6943EDDA8}" type="datetimeFigureOut">
              <a:rPr kumimoji="1" lang="ja-JP" altLang="en-US" smtClean="0"/>
              <a:t>2021/10/1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B699B-754C-4D91-B5D7-7D1177D1A6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1470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F8566-2410-4D86-8EC1-8BB6943EDDA8}" type="datetimeFigureOut">
              <a:rPr kumimoji="1" lang="ja-JP" altLang="en-US" smtClean="0"/>
              <a:t>2021/10/1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B699B-754C-4D91-B5D7-7D1177D1A6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107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F8566-2410-4D86-8EC1-8BB6943EDDA8}" type="datetimeFigureOut">
              <a:rPr kumimoji="1" lang="ja-JP" altLang="en-US" smtClean="0"/>
              <a:t>2021/10/1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B699B-754C-4D91-B5D7-7D1177D1A6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4796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CF8566-2410-4D86-8EC1-8BB6943EDDA8}" type="datetimeFigureOut">
              <a:rPr kumimoji="1" lang="ja-JP" altLang="en-US" smtClean="0"/>
              <a:t>2021/10/1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B699B-754C-4D91-B5D7-7D1177D1A6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4846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/>
        </p:nvSpPr>
        <p:spPr>
          <a:xfrm>
            <a:off x="7867650" y="6381750"/>
            <a:ext cx="1276350" cy="3365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4" name="正方形/長方形 193"/>
          <p:cNvSpPr/>
          <p:nvPr/>
        </p:nvSpPr>
        <p:spPr>
          <a:xfrm>
            <a:off x="8439150" y="1136620"/>
            <a:ext cx="704850" cy="6882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0" y="58274"/>
            <a:ext cx="5088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28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流山市の景観指導・改善事例</a:t>
            </a:r>
            <a:endParaRPr lang="en-US" altLang="ja-JP" sz="28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1434461"/>
              </p:ext>
            </p:extLst>
          </p:nvPr>
        </p:nvGraphicFramePr>
        <p:xfrm>
          <a:off x="1275682" y="1520378"/>
          <a:ext cx="6592636" cy="4409913"/>
        </p:xfrm>
        <a:graphic>
          <a:graphicData uri="http://schemas.openxmlformats.org/drawingml/2006/table">
            <a:tbl>
              <a:tblPr/>
              <a:tblGrid>
                <a:gridCol w="5774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15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36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3803"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物件名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03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クリアヴィスタおおたかの森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集合住宅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3803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②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シティテラスおおたかの森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集合住宅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3803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③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運河駅舎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駅舎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3803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④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みやぞの野鳥の池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公共事業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3803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⑤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江戸川台駅西口駅前広場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公共事業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3803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⑥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おおたかの森ＳＣアネックス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商業施設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292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東葛病院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病院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1592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253" y="1073008"/>
            <a:ext cx="6480000" cy="4320000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1307253" y="5601604"/>
            <a:ext cx="6480000" cy="10772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3200" dirty="0" smtClean="0">
                <a:latin typeface="+mn-ea"/>
              </a:rPr>
              <a:t>レンガ調タイルが醸し出す落ち着いた雰囲気を創出。</a:t>
            </a:r>
            <a:endParaRPr lang="en-US" altLang="ja-JP" sz="3200" dirty="0" smtClean="0">
              <a:latin typeface="+mn-ea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826000" y="89051"/>
            <a:ext cx="48884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- </a:t>
            </a: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③</a:t>
            </a:r>
            <a:r>
              <a:rPr lang="ja-JP" altLang="en-US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運河駅舎</a:t>
            </a:r>
            <a:r>
              <a:rPr kumimoji="1" lang="en-US" altLang="ja-JP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-</a:t>
            </a:r>
            <a:endParaRPr kumimoji="1" lang="ja-JP" altLang="en-US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0" y="58274"/>
            <a:ext cx="5088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28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流山市の景観指導・改善事例</a:t>
            </a:r>
            <a:endParaRPr lang="en-US" altLang="ja-JP" sz="28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1052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253" y="996812"/>
            <a:ext cx="6480000" cy="4320000"/>
          </a:xfrm>
          <a:prstGeom prst="rect">
            <a:avLst/>
          </a:prstGeom>
        </p:spPr>
      </p:pic>
      <p:sp>
        <p:nvSpPr>
          <p:cNvPr id="15" name="テキスト ボックス 14"/>
          <p:cNvSpPr txBox="1"/>
          <p:nvPr/>
        </p:nvSpPr>
        <p:spPr>
          <a:xfrm>
            <a:off x="4758267" y="89051"/>
            <a:ext cx="48884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- </a:t>
            </a: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④</a:t>
            </a:r>
            <a:r>
              <a:rPr lang="ja-JP" altLang="en-US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みやぞの野鳥の池 </a:t>
            </a:r>
            <a:r>
              <a:rPr kumimoji="1" lang="en-US" altLang="ja-JP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-</a:t>
            </a:r>
            <a:endParaRPr kumimoji="1" lang="ja-JP" altLang="en-US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307253" y="5593137"/>
            <a:ext cx="6480000" cy="10772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3200" dirty="0" smtClean="0">
                <a:latin typeface="+mn-ea"/>
              </a:rPr>
              <a:t>多様な植栽により、背後に見える森と一体的な空間を創出。</a:t>
            </a:r>
            <a:endParaRPr lang="en-US" altLang="ja-JP" sz="3200" dirty="0" smtClean="0">
              <a:latin typeface="+mn-ea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0" y="58274"/>
            <a:ext cx="5088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28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流山市の景観指導・改善事例</a:t>
            </a:r>
            <a:endParaRPr lang="en-US" altLang="ja-JP" sz="28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984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ボックス 10"/>
          <p:cNvSpPr txBox="1"/>
          <p:nvPr/>
        </p:nvSpPr>
        <p:spPr>
          <a:xfrm>
            <a:off x="4749800" y="89051"/>
            <a:ext cx="5887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- </a:t>
            </a: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⑤</a:t>
            </a:r>
            <a:r>
              <a:rPr lang="ja-JP" altLang="en-US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江戸川台駅</a:t>
            </a: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西口駅前</a:t>
            </a:r>
            <a:r>
              <a:rPr lang="ja-JP" altLang="en-US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広場</a:t>
            </a:r>
            <a:r>
              <a:rPr kumimoji="1" lang="en-US" altLang="ja-JP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-</a:t>
            </a:r>
            <a:endParaRPr kumimoji="1" lang="ja-JP" altLang="en-US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0" y="58274"/>
            <a:ext cx="5088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28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流山市の景観指導・改善事例</a:t>
            </a:r>
            <a:endParaRPr lang="en-US" altLang="ja-JP" sz="28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307253" y="5600878"/>
            <a:ext cx="6480000" cy="10772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3200" dirty="0" smtClean="0"/>
              <a:t>インターロッキング舗装＆休憩場所を設けて、賑わいを創出できる工夫。</a:t>
            </a:r>
            <a:endParaRPr lang="en-US" altLang="ja-JP" sz="3200" dirty="0"/>
          </a:p>
        </p:txBody>
      </p:sp>
      <p:pic>
        <p:nvPicPr>
          <p:cNvPr id="7" name="図 6"/>
          <p:cNvPicPr>
            <a:picLocks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366"/>
          <a:stretch/>
        </p:blipFill>
        <p:spPr>
          <a:xfrm>
            <a:off x="1307253" y="1048824"/>
            <a:ext cx="6480000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221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946" y="990601"/>
            <a:ext cx="6480000" cy="4320000"/>
          </a:xfrm>
          <a:prstGeom prst="rect">
            <a:avLst/>
          </a:prstGeom>
        </p:spPr>
      </p:pic>
      <p:sp>
        <p:nvSpPr>
          <p:cNvPr id="9" name="テキスト ボックス 8"/>
          <p:cNvSpPr txBox="1"/>
          <p:nvPr/>
        </p:nvSpPr>
        <p:spPr>
          <a:xfrm>
            <a:off x="4749800" y="89051"/>
            <a:ext cx="5887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- </a:t>
            </a: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⑤</a:t>
            </a:r>
            <a:r>
              <a:rPr lang="ja-JP" altLang="en-US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江戸川台駅</a:t>
            </a: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西口駅前</a:t>
            </a:r>
            <a:r>
              <a:rPr lang="ja-JP" altLang="en-US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広場</a:t>
            </a:r>
            <a:r>
              <a:rPr kumimoji="1" lang="en-US" altLang="ja-JP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-</a:t>
            </a:r>
            <a:endParaRPr kumimoji="1" lang="ja-JP" altLang="en-US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0" y="58274"/>
            <a:ext cx="5088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28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流山市の景観指導・改善事例</a:t>
            </a:r>
            <a:endParaRPr lang="en-US" altLang="ja-JP" sz="28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308946" y="5587871"/>
            <a:ext cx="6480000" cy="10772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3200" dirty="0" smtClean="0"/>
              <a:t>シンボルツリー</a:t>
            </a:r>
            <a:r>
              <a:rPr lang="ja-JP" altLang="en-US" sz="3200" dirty="0"/>
              <a:t>として既存の</a:t>
            </a:r>
            <a:r>
              <a:rPr lang="ja-JP" altLang="en-US" sz="3200" dirty="0" smtClean="0"/>
              <a:t>ケヤキ</a:t>
            </a:r>
            <a:r>
              <a:rPr lang="ja-JP" altLang="en-US" sz="3200" dirty="0"/>
              <a:t>の木</a:t>
            </a:r>
            <a:r>
              <a:rPr lang="ja-JP" altLang="en-US" sz="3200" dirty="0" smtClean="0"/>
              <a:t>を使用。</a:t>
            </a:r>
            <a:endParaRPr lang="en-US" altLang="ja-JP" sz="3200" dirty="0"/>
          </a:p>
        </p:txBody>
      </p:sp>
    </p:spTree>
    <p:extLst>
      <p:ext uri="{BB962C8B-B14F-4D97-AF65-F5344CB8AC3E}">
        <p14:creationId xmlns:p14="http://schemas.microsoft.com/office/powerpoint/2010/main" val="11958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07253" y="976269"/>
            <a:ext cx="6480000" cy="4320000"/>
          </a:xfrm>
          <a:prstGeom prst="rect">
            <a:avLst/>
          </a:prstGeom>
        </p:spPr>
      </p:pic>
      <p:sp>
        <p:nvSpPr>
          <p:cNvPr id="11" name="テキスト ボックス 10"/>
          <p:cNvSpPr txBox="1"/>
          <p:nvPr/>
        </p:nvSpPr>
        <p:spPr>
          <a:xfrm>
            <a:off x="4749800" y="89051"/>
            <a:ext cx="5887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- </a:t>
            </a: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⑥</a:t>
            </a:r>
            <a:r>
              <a:rPr lang="ja-JP" altLang="en-US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おおたか</a:t>
            </a: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の森ＳＣアネックス</a:t>
            </a:r>
            <a:r>
              <a:rPr kumimoji="1" lang="en-US" altLang="ja-JP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-</a:t>
            </a:r>
            <a:endParaRPr kumimoji="1" lang="ja-JP" altLang="en-US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307253" y="5609587"/>
            <a:ext cx="6480000" cy="10772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3200" dirty="0" smtClean="0"/>
              <a:t>木のルーバーを用いて、</a:t>
            </a:r>
            <a:endParaRPr lang="en-US" altLang="ja-JP" sz="3200" dirty="0" smtClean="0"/>
          </a:p>
          <a:p>
            <a:r>
              <a:rPr lang="ja-JP" altLang="en-US" sz="3200" dirty="0" smtClean="0"/>
              <a:t>建物のボリュームを和らげている。</a:t>
            </a:r>
            <a:endParaRPr lang="en-US" altLang="ja-JP" sz="32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0" y="58274"/>
            <a:ext cx="5088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28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流山市の景観指導・改善事例</a:t>
            </a:r>
            <a:endParaRPr lang="en-US" altLang="ja-JP" sz="28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3874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253" y="959638"/>
            <a:ext cx="6480000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1307253" y="5609587"/>
            <a:ext cx="6480000" cy="10772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ja-JP" sz="3200" dirty="0" smtClean="0"/>
              <a:t>TX</a:t>
            </a:r>
            <a:r>
              <a:rPr lang="ja-JP" altLang="en-US" sz="3200" dirty="0" smtClean="0"/>
              <a:t>車窓からの見え方にも配慮したデザイン。</a:t>
            </a:r>
            <a:endParaRPr lang="en-US" altLang="ja-JP" sz="32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4749800" y="89051"/>
            <a:ext cx="5887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- </a:t>
            </a: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⑥</a:t>
            </a:r>
            <a:r>
              <a:rPr lang="ja-JP" altLang="en-US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おおたか</a:t>
            </a: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の森ＳＣアネックス</a:t>
            </a:r>
            <a:r>
              <a:rPr kumimoji="1" lang="en-US" altLang="ja-JP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-</a:t>
            </a:r>
            <a:endParaRPr kumimoji="1" lang="ja-JP" altLang="en-US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0" y="58274"/>
            <a:ext cx="5088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28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流山市の景観指導・改善事例</a:t>
            </a:r>
            <a:endParaRPr lang="en-US" altLang="ja-JP" sz="28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628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07253" y="959638"/>
            <a:ext cx="6480000" cy="4320000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1307253" y="5601604"/>
            <a:ext cx="6480000" cy="10772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3200" dirty="0" smtClean="0"/>
              <a:t>広告物も</a:t>
            </a:r>
            <a:r>
              <a:rPr lang="ja-JP" altLang="en-US" sz="3200" dirty="0"/>
              <a:t>周辺環境に調和した</a:t>
            </a:r>
            <a:r>
              <a:rPr lang="ja-JP" altLang="en-US" sz="3200" dirty="0" smtClean="0"/>
              <a:t>サイズや</a:t>
            </a:r>
            <a:r>
              <a:rPr lang="ja-JP" altLang="en-US" sz="3200" dirty="0"/>
              <a:t>配色になっている</a:t>
            </a:r>
            <a:r>
              <a:rPr lang="ja-JP" altLang="en-US" sz="3200" dirty="0" smtClean="0"/>
              <a:t>。</a:t>
            </a:r>
            <a:endParaRPr lang="en-US" altLang="ja-JP" sz="32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749800" y="89051"/>
            <a:ext cx="5887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- </a:t>
            </a: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⑥</a:t>
            </a:r>
            <a:r>
              <a:rPr lang="ja-JP" altLang="en-US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おおたか</a:t>
            </a: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の森ＳＣアネックス</a:t>
            </a:r>
            <a:r>
              <a:rPr kumimoji="1" lang="en-US" altLang="ja-JP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-</a:t>
            </a:r>
            <a:endParaRPr kumimoji="1" lang="ja-JP" altLang="en-US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0" y="58274"/>
            <a:ext cx="5088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28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流山市の景観指導・改善事例</a:t>
            </a:r>
            <a:endParaRPr lang="en-US" altLang="ja-JP" sz="28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347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図 16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07253" y="1013745"/>
            <a:ext cx="6480000" cy="4320000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1307253" y="5604997"/>
            <a:ext cx="6480000" cy="10772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ja-JP" altLang="en-US" sz="3200" dirty="0"/>
              <a:t>多様な植栽をほどこし、緑あふれる空間を</a:t>
            </a:r>
            <a:r>
              <a:rPr lang="ja-JP" altLang="en-US" sz="3200" dirty="0" smtClean="0"/>
              <a:t>創出。</a:t>
            </a:r>
            <a:endParaRPr lang="ja-JP" altLang="en-US" sz="32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4773990" y="91017"/>
            <a:ext cx="5887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- </a:t>
            </a: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⑦</a:t>
            </a:r>
            <a:r>
              <a:rPr lang="ja-JP" altLang="en-US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東葛病院</a:t>
            </a:r>
            <a:r>
              <a:rPr kumimoji="1" lang="en-US" altLang="ja-JP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-</a:t>
            </a:r>
            <a:endParaRPr kumimoji="1" lang="ja-JP" altLang="en-US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0" y="58274"/>
            <a:ext cx="5088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28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流山市の景観指導・改善事例</a:t>
            </a:r>
            <a:endParaRPr lang="en-US" altLang="ja-JP" sz="28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3690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/>
          <p:cNvSpPr txBox="1"/>
          <p:nvPr/>
        </p:nvSpPr>
        <p:spPr>
          <a:xfrm>
            <a:off x="4749801" y="89051"/>
            <a:ext cx="594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- </a:t>
            </a:r>
            <a:r>
              <a:rPr lang="ja-JP" altLang="en-US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①クリアヴィスタおおたかの森</a:t>
            </a:r>
            <a:r>
              <a:rPr kumimoji="1" lang="ja-JP" altLang="en-US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</a:t>
            </a:r>
            <a:r>
              <a:rPr kumimoji="1" lang="en-US" altLang="ja-JP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-</a:t>
            </a:r>
            <a:endParaRPr kumimoji="1" lang="ja-JP" altLang="en-US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pic>
        <p:nvPicPr>
          <p:cNvPr id="6" name="図 3" descr="IMG_4272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253" y="1007024"/>
            <a:ext cx="6480000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1307253" y="5591148"/>
            <a:ext cx="6480000" cy="10772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3200" dirty="0" smtClean="0">
                <a:latin typeface="+mn-ea"/>
              </a:rPr>
              <a:t>本体建物を３棟に分離。</a:t>
            </a:r>
            <a:endParaRPr lang="en-US" altLang="ja-JP" sz="3200" dirty="0" smtClean="0">
              <a:latin typeface="+mn-ea"/>
            </a:endParaRPr>
          </a:p>
          <a:p>
            <a:r>
              <a:rPr lang="ja-JP" altLang="en-US" sz="3200" dirty="0" smtClean="0">
                <a:latin typeface="+mn-ea"/>
              </a:rPr>
              <a:t>抜ける視線と圧迫感の軽減に配慮。</a:t>
            </a:r>
            <a:r>
              <a:rPr lang="en-US" altLang="ja-JP" sz="3000" dirty="0" smtClean="0">
                <a:solidFill>
                  <a:schemeClr val="bg1">
                    <a:lumMod val="65000"/>
                  </a:schemeClr>
                </a:solidFill>
                <a:latin typeface="+mn-ea"/>
              </a:rPr>
              <a:t>             </a:t>
            </a:r>
            <a:r>
              <a:rPr lang="en-US" altLang="ja-JP" sz="3000" dirty="0" smtClean="0">
                <a:latin typeface="+mn-ea"/>
              </a:rPr>
              <a:t>                      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0" y="58274"/>
            <a:ext cx="5088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28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流山市の景観指導・改善事例</a:t>
            </a:r>
            <a:endParaRPr lang="en-US" altLang="ja-JP" sz="28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8856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2" descr="IMG_4286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253" y="956937"/>
            <a:ext cx="6480000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1307253" y="5614007"/>
            <a:ext cx="6480000" cy="10772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3200" dirty="0" smtClean="0"/>
              <a:t>多様な緑を</a:t>
            </a:r>
            <a:r>
              <a:rPr lang="ja-JP" altLang="en-US" sz="3200" dirty="0"/>
              <a:t>植</a:t>
            </a:r>
            <a:r>
              <a:rPr lang="ja-JP" altLang="en-US" sz="3200" dirty="0" smtClean="0"/>
              <a:t>えて、</a:t>
            </a:r>
            <a:r>
              <a:rPr lang="ja-JP" altLang="en-US" sz="3200" dirty="0"/>
              <a:t>立体駐車場や</a:t>
            </a:r>
            <a:r>
              <a:rPr lang="ja-JP" altLang="en-US" sz="3200" dirty="0" smtClean="0"/>
              <a:t>フェンスを目隠し。</a:t>
            </a:r>
            <a:endParaRPr lang="en-US" altLang="ja-JP" sz="30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749801" y="89051"/>
            <a:ext cx="594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- </a:t>
            </a:r>
            <a:r>
              <a:rPr lang="ja-JP" altLang="en-US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①クリアヴィスタおおたかの森</a:t>
            </a:r>
            <a:r>
              <a:rPr kumimoji="1" lang="ja-JP" altLang="en-US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</a:t>
            </a:r>
            <a:r>
              <a:rPr kumimoji="1" lang="en-US" altLang="ja-JP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-</a:t>
            </a:r>
            <a:endParaRPr kumimoji="1" lang="ja-JP" altLang="en-US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0" y="58274"/>
            <a:ext cx="5088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28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流山市の景観指導・改善事例</a:t>
            </a:r>
            <a:endParaRPr lang="en-US" altLang="ja-JP" sz="28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51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3" descr="IMG_4275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253" y="965615"/>
            <a:ext cx="6480000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1307253" y="5608773"/>
            <a:ext cx="6480000" cy="10772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3200" dirty="0" smtClean="0">
                <a:latin typeface="+mn-ea"/>
              </a:rPr>
              <a:t>公開</a:t>
            </a:r>
            <a:r>
              <a:rPr lang="ja-JP" altLang="en-US" sz="3200" dirty="0">
                <a:latin typeface="+mn-ea"/>
              </a:rPr>
              <a:t>空地を設け</a:t>
            </a:r>
            <a:r>
              <a:rPr lang="ja-JP" altLang="en-US" sz="3200" dirty="0" smtClean="0">
                <a:latin typeface="+mn-ea"/>
              </a:rPr>
              <a:t>、人々</a:t>
            </a:r>
            <a:r>
              <a:rPr lang="ja-JP" altLang="en-US" sz="3200" dirty="0">
                <a:latin typeface="+mn-ea"/>
              </a:rPr>
              <a:t>の</a:t>
            </a:r>
            <a:r>
              <a:rPr lang="ja-JP" altLang="en-US" sz="3200" dirty="0" smtClean="0">
                <a:latin typeface="+mn-ea"/>
              </a:rPr>
              <a:t>潤いの</a:t>
            </a:r>
            <a:r>
              <a:rPr lang="ja-JP" altLang="en-US" sz="3200" dirty="0">
                <a:latin typeface="+mn-ea"/>
              </a:rPr>
              <a:t>空間を</a:t>
            </a:r>
            <a:r>
              <a:rPr lang="ja-JP" altLang="en-US" sz="3200" dirty="0" smtClean="0">
                <a:latin typeface="+mn-ea"/>
              </a:rPr>
              <a:t>創出。</a:t>
            </a:r>
            <a:endParaRPr lang="en-US" altLang="ja-JP" sz="3200" dirty="0" smtClean="0">
              <a:latin typeface="+mn-ea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749801" y="89051"/>
            <a:ext cx="594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- </a:t>
            </a:r>
            <a:r>
              <a:rPr lang="ja-JP" altLang="en-US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①クリアヴィスタおおたかの森</a:t>
            </a:r>
            <a:r>
              <a:rPr kumimoji="1" lang="ja-JP" altLang="en-US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</a:t>
            </a:r>
            <a:r>
              <a:rPr kumimoji="1" lang="en-US" altLang="ja-JP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-</a:t>
            </a:r>
            <a:endParaRPr kumimoji="1" lang="ja-JP" altLang="en-US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0" y="58274"/>
            <a:ext cx="5088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28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流山市の景観指導・改善事例</a:t>
            </a:r>
            <a:endParaRPr lang="en-US" altLang="ja-JP" sz="28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5885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3" descr="IMG_4281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253" y="950596"/>
            <a:ext cx="6480000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1307253" y="5608920"/>
            <a:ext cx="6480000" cy="10772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3200" dirty="0" smtClean="0"/>
              <a:t>公開</a:t>
            </a:r>
            <a:r>
              <a:rPr lang="ja-JP" altLang="en-US" sz="3200" dirty="0"/>
              <a:t>空地を設け</a:t>
            </a:r>
            <a:r>
              <a:rPr lang="ja-JP" altLang="en-US" sz="3200" dirty="0" smtClean="0"/>
              <a:t>、人々</a:t>
            </a:r>
            <a:r>
              <a:rPr lang="ja-JP" altLang="en-US" sz="3200" dirty="0"/>
              <a:t>の</a:t>
            </a:r>
            <a:r>
              <a:rPr lang="ja-JP" altLang="en-US" sz="3200" dirty="0" smtClean="0"/>
              <a:t>潤いの</a:t>
            </a:r>
            <a:r>
              <a:rPr lang="ja-JP" altLang="en-US" sz="3200" dirty="0"/>
              <a:t>空間を</a:t>
            </a:r>
            <a:r>
              <a:rPr lang="ja-JP" altLang="en-US" sz="3200" dirty="0" smtClean="0"/>
              <a:t>創出。</a:t>
            </a:r>
            <a:endParaRPr lang="en-US" altLang="ja-JP" sz="32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749801" y="89051"/>
            <a:ext cx="594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- </a:t>
            </a:r>
            <a:r>
              <a:rPr lang="ja-JP" altLang="en-US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①クリアヴィスタおおたかの森</a:t>
            </a:r>
            <a:r>
              <a:rPr kumimoji="1" lang="ja-JP" altLang="en-US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</a:t>
            </a:r>
            <a:r>
              <a:rPr kumimoji="1" lang="en-US" altLang="ja-JP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-</a:t>
            </a:r>
            <a:endParaRPr kumimoji="1" lang="ja-JP" altLang="en-US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0" y="58274"/>
            <a:ext cx="5088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28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流山市の景観指導・改善事例</a:t>
            </a:r>
            <a:endParaRPr lang="en-US" altLang="ja-JP" sz="28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0783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253" y="1000461"/>
            <a:ext cx="6480000" cy="4320000"/>
          </a:xfrm>
          <a:prstGeom prst="rect">
            <a:avLst/>
          </a:prstGeom>
        </p:spPr>
      </p:pic>
      <p:sp>
        <p:nvSpPr>
          <p:cNvPr id="8" name="テキスト ボックス 7"/>
          <p:cNvSpPr txBox="1"/>
          <p:nvPr/>
        </p:nvSpPr>
        <p:spPr>
          <a:xfrm>
            <a:off x="4756573" y="89051"/>
            <a:ext cx="594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- </a:t>
            </a: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②</a:t>
            </a:r>
            <a:r>
              <a:rPr kumimoji="1" lang="ja-JP" altLang="en-US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シティテラスおおたかの森 </a:t>
            </a:r>
            <a:r>
              <a:rPr kumimoji="1" lang="en-US" altLang="ja-JP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-</a:t>
            </a:r>
            <a:endParaRPr kumimoji="1" lang="ja-JP" altLang="en-US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308942" y="5599770"/>
            <a:ext cx="6480000" cy="10772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3200" dirty="0" smtClean="0">
                <a:latin typeface="+mn-ea"/>
              </a:rPr>
              <a:t>建物の配置を変更して厚い緑を創出。</a:t>
            </a:r>
            <a:endParaRPr lang="en-US" altLang="ja-JP" sz="3200" dirty="0" smtClean="0">
              <a:latin typeface="+mn-ea"/>
            </a:endParaRPr>
          </a:p>
          <a:p>
            <a:r>
              <a:rPr lang="ja-JP" altLang="en-US" sz="3200" dirty="0" smtClean="0">
                <a:latin typeface="+mn-ea"/>
              </a:rPr>
              <a:t>車窓からの緑にも配慮。</a:t>
            </a:r>
            <a:endParaRPr lang="en-US" altLang="ja-JP" sz="3200" dirty="0" smtClean="0">
              <a:latin typeface="+mn-ea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0" y="58274"/>
            <a:ext cx="5088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28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流山市の景観指導・改善事例</a:t>
            </a:r>
            <a:endParaRPr lang="en-US" altLang="ja-JP" sz="28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7653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1" descr="IMG_5079-2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73024" y="1725330"/>
            <a:ext cx="7197952" cy="4785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973024" y="996622"/>
            <a:ext cx="1455768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3200" dirty="0" smtClean="0">
                <a:latin typeface="+mn-ea"/>
              </a:rPr>
              <a:t>指導前</a:t>
            </a:r>
            <a:endParaRPr lang="en-US" altLang="ja-JP" sz="3200" dirty="0" smtClean="0">
              <a:latin typeface="+mn-ea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756573" y="89051"/>
            <a:ext cx="594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- </a:t>
            </a: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②</a:t>
            </a:r>
            <a:r>
              <a:rPr kumimoji="1" lang="ja-JP" altLang="en-US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シティテラスおおたかの森 </a:t>
            </a:r>
            <a:r>
              <a:rPr kumimoji="1" lang="en-US" altLang="ja-JP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-</a:t>
            </a:r>
            <a:endParaRPr kumimoji="1" lang="ja-JP" altLang="en-US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0" y="58274"/>
            <a:ext cx="5088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28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流山市の景観指導・改善事例</a:t>
            </a:r>
            <a:endParaRPr lang="en-US" altLang="ja-JP" sz="28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6988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/>
          <p:cNvGrpSpPr/>
          <p:nvPr/>
        </p:nvGrpSpPr>
        <p:grpSpPr>
          <a:xfrm>
            <a:off x="973800" y="1716480"/>
            <a:ext cx="7196400" cy="4784400"/>
            <a:chOff x="389964" y="1022211"/>
            <a:chExt cx="8563535" cy="5683389"/>
          </a:xfrm>
        </p:grpSpPr>
        <p:pic>
          <p:nvPicPr>
            <p:cNvPr id="6" name="図 1" descr="IMG_5079.jp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89964" y="1022211"/>
              <a:ext cx="8563535" cy="5683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円/楕円 2"/>
            <p:cNvSpPr/>
            <p:nvPr/>
          </p:nvSpPr>
          <p:spPr>
            <a:xfrm>
              <a:off x="4671731" y="4419600"/>
              <a:ext cx="1619250" cy="1619250"/>
            </a:xfrm>
            <a:prstGeom prst="ellipse">
              <a:avLst/>
            </a:prstGeom>
            <a:noFill/>
            <a:ln w="57150">
              <a:solidFill>
                <a:srgbClr val="FF9900"/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7" name="テキスト ボックス 6"/>
          <p:cNvSpPr txBox="1"/>
          <p:nvPr/>
        </p:nvSpPr>
        <p:spPr>
          <a:xfrm>
            <a:off x="973024" y="996622"/>
            <a:ext cx="1455768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3200" dirty="0" smtClean="0">
                <a:latin typeface="+mn-ea"/>
              </a:rPr>
              <a:t>指導後</a:t>
            </a:r>
            <a:endParaRPr lang="en-US" altLang="ja-JP" sz="3200" dirty="0" smtClean="0">
              <a:latin typeface="+mn-ea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756573" y="89051"/>
            <a:ext cx="594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- </a:t>
            </a: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②</a:t>
            </a:r>
            <a:r>
              <a:rPr kumimoji="1" lang="ja-JP" altLang="en-US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シティテラスおおたかの森 </a:t>
            </a:r>
            <a:r>
              <a:rPr kumimoji="1" lang="en-US" altLang="ja-JP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-</a:t>
            </a:r>
            <a:endParaRPr kumimoji="1" lang="ja-JP" altLang="en-US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0" y="58274"/>
            <a:ext cx="5088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28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流山市の景観指導・改善事例</a:t>
            </a:r>
            <a:endParaRPr lang="en-US" altLang="ja-JP" sz="28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2235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253" y="1063241"/>
            <a:ext cx="6480000" cy="4320000"/>
          </a:xfrm>
          <a:prstGeom prst="rect">
            <a:avLst/>
          </a:prstGeom>
        </p:spPr>
      </p:pic>
      <p:sp>
        <p:nvSpPr>
          <p:cNvPr id="11" name="テキスト ボックス 10"/>
          <p:cNvSpPr txBox="1"/>
          <p:nvPr/>
        </p:nvSpPr>
        <p:spPr>
          <a:xfrm>
            <a:off x="4826000" y="89051"/>
            <a:ext cx="48884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- </a:t>
            </a: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③</a:t>
            </a:r>
            <a:r>
              <a:rPr lang="ja-JP" altLang="en-US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運河駅舎</a:t>
            </a:r>
            <a:r>
              <a:rPr kumimoji="1" lang="en-US" altLang="ja-JP" sz="2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-</a:t>
            </a:r>
            <a:endParaRPr kumimoji="1" lang="ja-JP" altLang="en-US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307253" y="5601604"/>
            <a:ext cx="6480000" cy="10772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3200" dirty="0" smtClean="0">
                <a:latin typeface="+mn-ea"/>
              </a:rPr>
              <a:t>レンガ調タイルが醸し出す落ち着いた雰囲気を創出。</a:t>
            </a:r>
            <a:endParaRPr lang="en-US" altLang="ja-JP" sz="3200" dirty="0" smtClean="0">
              <a:latin typeface="+mn-ea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0" y="58274"/>
            <a:ext cx="5088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28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流山市の景観指導・改善事例</a:t>
            </a:r>
            <a:endParaRPr lang="en-US" altLang="ja-JP" sz="28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3362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357</Words>
  <Application>Microsoft Office PowerPoint</Application>
  <PresentationFormat>画面に合わせる (4:3)</PresentationFormat>
  <Paragraphs>100</Paragraphs>
  <Slides>17</Slides>
  <Notes>17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17</vt:i4>
      </vt:variant>
    </vt:vector>
  </HeadingPairs>
  <TitlesOfParts>
    <vt:vector size="25" baseType="lpstr">
      <vt:lpstr>HGPｺﾞｼｯｸM</vt:lpstr>
      <vt:lpstr>ＭＳ Ｐゴシック</vt:lpstr>
      <vt:lpstr>メイリオ</vt:lpstr>
      <vt:lpstr>Arial</vt:lpstr>
      <vt:lpstr>Calibri</vt:lpstr>
      <vt:lpstr>Calibri Light</vt:lpstr>
      <vt:lpstr>Century Gothic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cp:lastModifiedBy>Windows ユーザー</cp:lastModifiedBy>
  <cp:revision>1</cp:revision>
  <dcterms:modified xsi:type="dcterms:W3CDTF">2021-10-01T05:43:01Z</dcterms:modified>
</cp:coreProperties>
</file>